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9" r:id="rId3"/>
    <p:sldId id="272" r:id="rId4"/>
    <p:sldId id="276" r:id="rId5"/>
    <p:sldId id="270" r:id="rId6"/>
    <p:sldId id="271" r:id="rId7"/>
    <p:sldId id="259" r:id="rId8"/>
    <p:sldId id="275" r:id="rId9"/>
    <p:sldId id="277" r:id="rId10"/>
    <p:sldId id="261" r:id="rId11"/>
    <p:sldId id="273" r:id="rId12"/>
    <p:sldId id="278" r:id="rId13"/>
    <p:sldId id="274" r:id="rId1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003760"/>
    <a:srgbClr val="0060A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084" autoAdjust="0"/>
  </p:normalViewPr>
  <p:slideViewPr>
    <p:cSldViewPr snapToGrid="0">
      <p:cViewPr varScale="1">
        <p:scale>
          <a:sx n="103" d="100"/>
          <a:sy n="103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70D75-F5A0-4E73-841C-519B7A87F3C7}" type="datetimeFigureOut">
              <a:rPr lang="hr-HR" smtClean="0"/>
              <a:t>7.9.2018.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637B5-506A-46CD-BC43-2947302DF4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1049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C4C2E-5904-4201-80B9-842F0B11B91C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C1254-277B-49C3-A305-2E5AA21F61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646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C1254-277B-49C3-A305-2E5AA21F61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76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C1254-277B-49C3-A305-2E5AA21F61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94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B6B8-103D-4FF2-85EA-0B0E295E8804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E09B-1A82-4BC5-9C09-5D0DB875B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885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B6B8-103D-4FF2-85EA-0B0E295E8804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E09B-1A82-4BC5-9C09-5D0DB875B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1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B6B8-103D-4FF2-85EA-0B0E295E8804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E09B-1A82-4BC5-9C09-5D0DB875B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26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B6B8-103D-4FF2-85EA-0B0E295E8804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E09B-1A82-4BC5-9C09-5D0DB875B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60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B6B8-103D-4FF2-85EA-0B0E295E8804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E09B-1A82-4BC5-9C09-5D0DB875B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0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B6B8-103D-4FF2-85EA-0B0E295E8804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E09B-1A82-4BC5-9C09-5D0DB875B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9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B6B8-103D-4FF2-85EA-0B0E295E8804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E09B-1A82-4BC5-9C09-5D0DB875B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54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B6B8-103D-4FF2-85EA-0B0E295E8804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E09B-1A82-4BC5-9C09-5D0DB875B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25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B6B8-103D-4FF2-85EA-0B0E295E8804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E09B-1A82-4BC5-9C09-5D0DB875B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93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B6B8-103D-4FF2-85EA-0B0E295E8804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E09B-1A82-4BC5-9C09-5D0DB875B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9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B6B8-103D-4FF2-85EA-0B0E295E8804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E09B-1A82-4BC5-9C09-5D0DB875B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07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1B6B8-103D-4FF2-85EA-0B0E295E8804}" type="datetimeFigureOut">
              <a:rPr lang="en-GB" smtClean="0"/>
              <a:t>07/09/2018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E09B-1A82-4BC5-9C09-5D0DB875B6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8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10" Type="http://schemas.openxmlformats.org/officeDocument/2006/relationships/image" Target="../media/image47.jpeg"/><Relationship Id="rId4" Type="http://schemas.openxmlformats.org/officeDocument/2006/relationships/image" Target="../media/image42.jp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hyperlink" Target="http://www.euchems.eu/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0897" y="3357812"/>
            <a:ext cx="9734332" cy="3213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00397" y="353086"/>
            <a:ext cx="67448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b="1" dirty="0">
                <a:solidFill>
                  <a:srgbClr val="003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HRVATSKI SKUP</a:t>
            </a:r>
          </a:p>
          <a:p>
            <a:pPr algn="r"/>
            <a:r>
              <a:rPr lang="hr-HR" sz="2800" b="1" dirty="0">
                <a:solidFill>
                  <a:srgbClr val="003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KEMIČARA I KEMIJSKIH INŽENJERA</a:t>
            </a:r>
          </a:p>
          <a:p>
            <a:pPr algn="r"/>
            <a:r>
              <a:rPr lang="hr-HR" sz="2800" b="1" dirty="0">
                <a:solidFill>
                  <a:srgbClr val="003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 međunarodnim sudjelovanjem</a:t>
            </a:r>
          </a:p>
          <a:p>
            <a:pPr algn="r"/>
            <a:r>
              <a:rPr lang="hr-HR" sz="2400" b="1" i="1" dirty="0">
                <a:solidFill>
                  <a:srgbClr val="003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r"/>
            <a:r>
              <a:rPr lang="hr-HR" sz="2400" b="1" dirty="0">
                <a:solidFill>
                  <a:srgbClr val="0037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Simpozij „Vladimir Prelog”</a:t>
            </a:r>
          </a:p>
          <a:p>
            <a:pPr algn="r"/>
            <a:endParaRPr lang="hr-HR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hr-H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Poreč, 19. do 22. travnja 2017.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0897" y="256381"/>
            <a:ext cx="2432008" cy="25230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4136" y="3537960"/>
            <a:ext cx="7624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Valamar </a:t>
            </a:r>
            <a:r>
              <a:rPr lang="hr-HR" sz="2800" dirty="0" err="1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Diamant</a:t>
            </a:r>
            <a:r>
              <a:rPr lang="hr-HR" sz="2800" dirty="0">
                <a:solidFill>
                  <a:schemeClr val="bg1">
                    <a:lumMod val="95000"/>
                  </a:schemeClr>
                </a:solidFill>
                <a:latin typeface="Monotype Corsiva" panose="03010101010201010101" pitchFamily="66" charset="0"/>
              </a:rPr>
              <a:t> Hotel ,  Poreč</a:t>
            </a:r>
            <a:endParaRPr lang="en-GB" sz="2800" dirty="0">
              <a:solidFill>
                <a:schemeClr val="bg1">
                  <a:lumMod val="9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6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619" y="1269399"/>
            <a:ext cx="2384939" cy="15963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15" y="1302236"/>
            <a:ext cx="4002822" cy="25448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440" y="1168839"/>
            <a:ext cx="3803777" cy="2488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86" y="4108592"/>
            <a:ext cx="3851663" cy="2448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4" y="3906848"/>
            <a:ext cx="4092606" cy="2720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09364"/>
            <a:ext cx="11874927" cy="4418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7169" y="301649"/>
            <a:ext cx="1597351" cy="16571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4859" y="499459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25HSKIKI   u   slikama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6619" y="2960434"/>
            <a:ext cx="3818360" cy="1937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0716" y="5049547"/>
            <a:ext cx="3068955" cy="15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5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9364"/>
            <a:ext cx="11874927" cy="4418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727928" y="530237"/>
            <a:ext cx="3849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hr-HR" sz="2400" b="1" dirty="0">
                <a:solidFill>
                  <a:srgbClr val="002060"/>
                </a:solidFill>
              </a:rPr>
              <a:t>Medijska popraćenost Skupa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7169" y="301649"/>
            <a:ext cx="1597351" cy="1657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772" y="1300247"/>
            <a:ext cx="10858594" cy="605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u="sng" dirty="0"/>
              <a:t>Najava Skupa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Oko znanosti, Hrvatski radio 1.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r>
              <a:rPr lang="hr-HR" sz="2400" b="1" u="sng" dirty="0"/>
              <a:t>Osvrti na Skup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http://porestina.info/vise-od-400-sudionika-na-skupu-kemicara-i-kemijskih-inzenjera-u-porecu/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http://www.regionalexpress.hr/site/more/porech-vishe-od-400-sudionika-na-skupu-kemichara-i-kemijskih-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105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dirty="0"/>
              <a:t>http://ideje.hr/cjepivo-koje-uci-obrambene-stanice-da-napadnu-tumor/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316" y="5440602"/>
            <a:ext cx="2695575" cy="778599"/>
          </a:xfrm>
          <a:prstGeom prst="rect">
            <a:avLst/>
          </a:prstGeom>
        </p:spPr>
      </p:pic>
      <p:sp>
        <p:nvSpPr>
          <p:cNvPr id="8" name="AutoShape 4" descr="Slikovni rezultat za ideje.h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316" y="2869951"/>
            <a:ext cx="2143125" cy="534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61" y="1355476"/>
            <a:ext cx="3028950" cy="1514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28" y="4115343"/>
            <a:ext cx="2447502" cy="55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0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9364"/>
            <a:ext cx="11874927" cy="4418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727928" y="530237"/>
            <a:ext cx="5727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hr-HR" sz="2400" b="1" dirty="0">
                <a:solidFill>
                  <a:srgbClr val="002060"/>
                </a:solidFill>
              </a:rPr>
              <a:t>Financije (privremeno, neslužbeno izvješće)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7169" y="301649"/>
            <a:ext cx="1597351" cy="165713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946458"/>
              </p:ext>
            </p:extLst>
          </p:nvPr>
        </p:nvGraphicFramePr>
        <p:xfrm>
          <a:off x="1381539" y="1275517"/>
          <a:ext cx="6410022" cy="47179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0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714"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UKUPNO /</a:t>
                      </a:r>
                      <a:r>
                        <a:rPr lang="hr-HR" sz="1400" baseline="0" dirty="0"/>
                        <a:t> </a:t>
                      </a:r>
                      <a:r>
                        <a:rPr lang="hr-HR" sz="1400" dirty="0"/>
                        <a:t>KN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714">
                <a:tc>
                  <a:txBody>
                    <a:bodyPr/>
                    <a:lstStyle/>
                    <a:p>
                      <a:r>
                        <a:rPr lang="hr-HR" sz="1400" b="1" dirty="0"/>
                        <a:t>PRIHODI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b="1" dirty="0"/>
                        <a:t>479.630,00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Kotizacije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239.000,00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Sponzori</a:t>
                      </a:r>
                      <a:r>
                        <a:rPr lang="hr-HR" sz="1400" baseline="0" dirty="0"/>
                        <a:t> i izlagači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/>
                        <a:t>197.690,00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Donacije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>
                          <a:solidFill>
                            <a:schemeClr val="tx1"/>
                          </a:solidFill>
                        </a:rPr>
                        <a:t>42.940,00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714">
                <a:tc>
                  <a:txBody>
                    <a:bodyPr/>
                    <a:lstStyle/>
                    <a:p>
                      <a:r>
                        <a:rPr lang="hr-HR" sz="1400" b="1" dirty="0"/>
                        <a:t>RASHODI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b="1" dirty="0"/>
                        <a:t>348.262,00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5423">
                <a:tc>
                  <a:txBody>
                    <a:bodyPr/>
                    <a:lstStyle/>
                    <a:p>
                      <a:r>
                        <a:rPr lang="hr-HR" sz="1400" dirty="0"/>
                        <a:t>Putni troškovi</a:t>
                      </a:r>
                      <a:r>
                        <a:rPr lang="hr-HR" sz="1400" baseline="0" dirty="0"/>
                        <a:t> (predavači, organizatori)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43.887,00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9838">
                <a:tc>
                  <a:txBody>
                    <a:bodyPr/>
                    <a:lstStyle/>
                    <a:p>
                      <a:r>
                        <a:rPr lang="hr-HR" sz="1400" dirty="0"/>
                        <a:t>Troškovi smještaja (predavači,</a:t>
                      </a:r>
                      <a:r>
                        <a:rPr lang="hr-HR" sz="1400" baseline="0" dirty="0"/>
                        <a:t> organizatori)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31.250,00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423">
                <a:tc>
                  <a:txBody>
                    <a:bodyPr/>
                    <a:lstStyle/>
                    <a:p>
                      <a:r>
                        <a:rPr lang="hr-HR" sz="1400" dirty="0"/>
                        <a:t>Hotelski troškovi (</a:t>
                      </a:r>
                      <a:r>
                        <a:rPr lang="hr-HR" sz="1400" baseline="0" dirty="0"/>
                        <a:t>hrana, piće, dvorane)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52.450,00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377">
                <a:tc>
                  <a:txBody>
                    <a:bodyPr/>
                    <a:lstStyle/>
                    <a:p>
                      <a:r>
                        <a:rPr lang="hr-HR" sz="1400" dirty="0"/>
                        <a:t>Grafički,</a:t>
                      </a:r>
                      <a:r>
                        <a:rPr lang="hr-HR" sz="1400" baseline="0" dirty="0"/>
                        <a:t> </a:t>
                      </a:r>
                      <a:r>
                        <a:rPr lang="hr-HR" sz="1400" dirty="0"/>
                        <a:t>promidžbeni</a:t>
                      </a:r>
                      <a:r>
                        <a:rPr lang="hr-HR" sz="1400" baseline="0" dirty="0"/>
                        <a:t> </a:t>
                      </a:r>
                      <a:r>
                        <a:rPr lang="hr-HR" sz="1400" dirty="0"/>
                        <a:t>troškovi (web, tisak), stalci za postere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49.960,00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495">
                <a:tc>
                  <a:txBody>
                    <a:bodyPr/>
                    <a:lstStyle/>
                    <a:p>
                      <a:r>
                        <a:rPr lang="hr-HR" sz="1400" dirty="0"/>
                        <a:t>Društveni događaji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17.925,00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541">
                <a:tc>
                  <a:txBody>
                    <a:bodyPr/>
                    <a:lstStyle/>
                    <a:p>
                      <a:r>
                        <a:rPr lang="hr-HR" sz="1400" dirty="0"/>
                        <a:t>Ostali</a:t>
                      </a:r>
                      <a:r>
                        <a:rPr lang="hr-HR" sz="1400" baseline="0" dirty="0"/>
                        <a:t> troškovi (PDV, bankarski troškovi, tečajne razlike,...)</a:t>
                      </a:r>
                      <a:endParaRPr lang="hr-H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/>
                        <a:t>132.790,00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5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b="1" dirty="0"/>
                        <a:t>OČEKIVANA RAZLIKA PRIHODA I RASHODA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/>
                        <a:t>150.000,00</a:t>
                      </a:r>
                      <a:endParaRPr lang="hr-HR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126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9364"/>
            <a:ext cx="11874927" cy="4418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727928" y="530237"/>
            <a:ext cx="2221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hr-HR" sz="2400" b="1" dirty="0">
                <a:solidFill>
                  <a:srgbClr val="002060"/>
                </a:solidFill>
              </a:rPr>
              <a:t>Stručno izvješće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7169" y="301649"/>
            <a:ext cx="1597351" cy="16571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751" y="1263489"/>
            <a:ext cx="5256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/>
              <a:t>Stručno izvješće</a:t>
            </a:r>
            <a:r>
              <a:rPr lang="hr-HR" sz="2000" dirty="0"/>
              <a:t>: Kemija u industriji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43" y="2623303"/>
            <a:ext cx="6056891" cy="39716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1958785"/>
            <a:ext cx="9162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M. Đaković, D. Kovačević, V. Petrović Peroković, A. Šantić, </a:t>
            </a:r>
            <a:r>
              <a:rPr lang="hr-HR" i="1" dirty="0"/>
              <a:t>Kem. Ind.</a:t>
            </a:r>
            <a:r>
              <a:rPr lang="hr-HR" dirty="0"/>
              <a:t>, 2017, 66, 427-430.</a:t>
            </a:r>
          </a:p>
        </p:txBody>
      </p:sp>
    </p:spTree>
    <p:extLst>
      <p:ext uri="{BB962C8B-B14F-4D97-AF65-F5344CB8AC3E}">
        <p14:creationId xmlns:p14="http://schemas.microsoft.com/office/powerpoint/2010/main" val="347876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9364"/>
            <a:ext cx="11874927" cy="4418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6" y="1066760"/>
            <a:ext cx="4413669" cy="77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26" y="1958785"/>
            <a:ext cx="3232287" cy="102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27928" y="530237"/>
            <a:ext cx="3887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hr-HR" sz="2000" b="1" kern="0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Pokrovitelji </a:t>
            </a:r>
            <a:r>
              <a:rPr lang="hr-HR" sz="2000" b="1" kern="0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</a:t>
            </a:r>
            <a:r>
              <a:rPr lang="hr-HR" sz="2000" b="1" kern="0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Under the Auspicies of</a:t>
            </a:r>
            <a:endParaRPr lang="hr-HR" sz="2000" b="1" kern="0" dirty="0">
              <a:solidFill>
                <a:srgbClr val="00206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6" y="3099982"/>
            <a:ext cx="2217594" cy="940884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6" y="4986608"/>
            <a:ext cx="1552576" cy="1020891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6" y="4157972"/>
            <a:ext cx="2217594" cy="711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7169" y="301649"/>
            <a:ext cx="1597351" cy="1657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2841" y="1144158"/>
            <a:ext cx="1756954" cy="339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41" y="1483792"/>
            <a:ext cx="1438275" cy="1266825"/>
          </a:xfrm>
          <a:prstGeom prst="rect">
            <a:avLst/>
          </a:prstGeom>
        </p:spPr>
      </p:pic>
      <p:pic>
        <p:nvPicPr>
          <p:cNvPr id="1026" name="Picture 2" descr="http://www.euchems.eu/wp-content/themes/euchems/images/EuCheMS-Log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841" y="3090251"/>
            <a:ext cx="2791453" cy="7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680" y="4040865"/>
            <a:ext cx="3931920" cy="26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3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300" y="1184849"/>
            <a:ext cx="64857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420 sudionika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21 zemlje širom svijeta (4 kontinenta)</a:t>
            </a:r>
          </a:p>
          <a:p>
            <a:endParaRPr lang="hr-HR" sz="2400" dirty="0">
              <a:solidFill>
                <a:srgbClr val="002060"/>
              </a:solidFill>
            </a:endParaRPr>
          </a:p>
          <a:p>
            <a:endParaRPr lang="hr-HR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7 plenarnih predavanja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27 pozvanih  predavanja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40 usmenih izlaganja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175 posterskih priopćenja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solidFill>
                <a:srgbClr val="002060"/>
              </a:solidFill>
            </a:endParaRPr>
          </a:p>
          <a:p>
            <a:endParaRPr lang="hr-HR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2060"/>
                </a:solidFill>
              </a:rPr>
              <a:t>20 mladih znanstvenika – sudjelovanje sufinancirano od strane IUPAC-a</a:t>
            </a:r>
          </a:p>
          <a:p>
            <a:pPr lvl="1"/>
            <a:endParaRPr lang="hr-HR" sz="24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09364"/>
            <a:ext cx="11874927" cy="4418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7169" y="301649"/>
            <a:ext cx="1597351" cy="1657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859" y="499459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25HSKIKI   u   brojkama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15" y="2202855"/>
            <a:ext cx="964949" cy="964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570" y="3271112"/>
            <a:ext cx="964949" cy="9649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14" y="4347048"/>
            <a:ext cx="964949" cy="9649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25" y="2202855"/>
            <a:ext cx="969632" cy="969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91" y="3267375"/>
            <a:ext cx="960266" cy="9602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91" y="4351731"/>
            <a:ext cx="960266" cy="9602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493" y="5436087"/>
            <a:ext cx="969632" cy="96441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904264" y="2700364"/>
            <a:ext cx="2488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b="1" dirty="0"/>
              <a:t>Christer B. Aaker</a:t>
            </a:r>
            <a:r>
              <a:rPr lang="az-Cyrl-AZ" sz="1400" b="1" dirty="0"/>
              <a:t>ӧ</a:t>
            </a:r>
            <a:r>
              <a:rPr lang="hr-HR" sz="1400" b="1" dirty="0"/>
              <a:t>y</a:t>
            </a:r>
            <a:br>
              <a:rPr lang="hr-HR" sz="1400" dirty="0"/>
            </a:br>
            <a:r>
              <a:rPr lang="hr-HR" sz="1400" dirty="0"/>
              <a:t>Kansas State University, KS, USA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4264" y="3739395"/>
            <a:ext cx="295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Margaret Brimble</a:t>
            </a:r>
            <a:br>
              <a:rPr lang="en-US" sz="1400" b="1" dirty="0"/>
            </a:br>
            <a:r>
              <a:rPr lang="en-US" sz="1400" dirty="0"/>
              <a:t>The University of Auckland</a:t>
            </a:r>
            <a:r>
              <a:rPr lang="hr-HR" sz="1400" dirty="0"/>
              <a:t>, NZ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8937" y="4816830"/>
            <a:ext cx="290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Jasper van der Gucht</a:t>
            </a:r>
            <a:br>
              <a:rPr lang="hr-HR" sz="1400" dirty="0"/>
            </a:br>
            <a:r>
              <a:rPr lang="hr-HR" sz="1400" dirty="0"/>
              <a:t>Wageningen UR, NL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30275" y="2644584"/>
            <a:ext cx="256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Lynn Kamerlin</a:t>
            </a:r>
            <a:br>
              <a:rPr lang="sv-SE" sz="1400" dirty="0"/>
            </a:br>
            <a:r>
              <a:rPr lang="sv-SE" sz="1400" dirty="0"/>
              <a:t>Uppsala University, </a:t>
            </a:r>
            <a:r>
              <a:rPr lang="hr-HR" sz="1400" dirty="0"/>
              <a:t>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25345" y="3747508"/>
            <a:ext cx="291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/>
              <a:t>Zdravka Knežević</a:t>
            </a:r>
            <a:br>
              <a:rPr lang="hr-HR" sz="1400" dirty="0"/>
            </a:br>
            <a:r>
              <a:rPr lang="hr-HR" sz="1400" dirty="0"/>
              <a:t>Abdi Ibrahim Pharmaceuticals, TR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24833" y="4832326"/>
            <a:ext cx="229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Gennaro Pescitelli</a:t>
            </a:r>
            <a:br>
              <a:rPr lang="it-IT" sz="1400" dirty="0"/>
            </a:br>
            <a:r>
              <a:rPr lang="it-IT" sz="1400" dirty="0"/>
              <a:t>University of Pisa, Pisa, </a:t>
            </a:r>
            <a:r>
              <a:rPr lang="hr-HR" sz="1400" dirty="0"/>
              <a:t>IT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624833" y="5877280"/>
            <a:ext cx="2299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Joachim Ulrich</a:t>
            </a:r>
            <a:br>
              <a:rPr lang="en-US" sz="1400" dirty="0"/>
            </a:br>
            <a:r>
              <a:rPr lang="en-US" sz="1400" dirty="0"/>
              <a:t>Ma</a:t>
            </a:r>
            <a:r>
              <a:rPr lang="hr-HR" sz="1400" dirty="0"/>
              <a:t>r</a:t>
            </a:r>
            <a:r>
              <a:rPr lang="en-US" sz="1400" dirty="0"/>
              <a:t>tin-Luther University, </a:t>
            </a:r>
            <a:r>
              <a:rPr lang="hr-HR" sz="1400" dirty="0"/>
              <a:t>GE</a:t>
            </a:r>
          </a:p>
        </p:txBody>
      </p:sp>
    </p:spTree>
    <p:extLst>
      <p:ext uri="{BB962C8B-B14F-4D97-AF65-F5344CB8AC3E}">
        <p14:creationId xmlns:p14="http://schemas.microsoft.com/office/powerpoint/2010/main" val="189836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9364"/>
            <a:ext cx="11874927" cy="4418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7169" y="301649"/>
            <a:ext cx="1597351" cy="1657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859" y="499459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25HSKIKI   u   brojkama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836" y="1050960"/>
            <a:ext cx="5942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133A"/>
                </a:solidFill>
              </a:rPr>
              <a:t>3 radna dana s 3 paralelne sesije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55" y="4281779"/>
            <a:ext cx="3276135" cy="2177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41" y="4281779"/>
            <a:ext cx="3252204" cy="21775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16650" y="6488669"/>
            <a:ext cx="3494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 can do it - science and business</a:t>
            </a:r>
            <a:r>
              <a:rPr lang="hr-HR" dirty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" y="1647814"/>
            <a:ext cx="3279381" cy="21957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9923" y="4808838"/>
            <a:ext cx="1856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rgbClr val="00133A"/>
                </a:solidFill>
              </a:rPr>
              <a:t>2 radionice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86" y="1758147"/>
            <a:ext cx="3087444" cy="20570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09" y="1643827"/>
            <a:ext cx="3243006" cy="217135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91843" y="6488669"/>
            <a:ext cx="2755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How to succeed in science?</a:t>
            </a:r>
          </a:p>
        </p:txBody>
      </p:sp>
    </p:spTree>
    <p:extLst>
      <p:ext uri="{BB962C8B-B14F-4D97-AF65-F5344CB8AC3E}">
        <p14:creationId xmlns:p14="http://schemas.microsoft.com/office/powerpoint/2010/main" val="412629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09364"/>
            <a:ext cx="11874927" cy="4418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661479" y="513009"/>
            <a:ext cx="2217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kern="0" dirty="0" err="1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Sponzori</a:t>
            </a:r>
            <a:r>
              <a:rPr lang="en-US" sz="2000" b="1" kern="0" dirty="0">
                <a:solidFill>
                  <a:srgbClr val="00206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| Sponsors</a:t>
            </a:r>
            <a:endParaRPr lang="hr-HR" sz="2000" b="1" kern="0" dirty="0">
              <a:solidFill>
                <a:srgbClr val="00206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ponsor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4" y="1040555"/>
            <a:ext cx="3483010" cy="247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0822" y="3673104"/>
            <a:ext cx="35780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/>
              <a:t>Royal Society of Chemistry, London</a:t>
            </a:r>
          </a:p>
          <a:p>
            <a:r>
              <a:rPr lang="hr-HR" sz="1600" dirty="0"/>
              <a:t>INA d.d. Zagreb</a:t>
            </a:r>
          </a:p>
          <a:p>
            <a:r>
              <a:rPr lang="hr-HR" sz="1600" dirty="0"/>
              <a:t>Labena d.o.o. Zagreb</a:t>
            </a:r>
          </a:p>
          <a:p>
            <a:r>
              <a:rPr lang="hr-HR" sz="1600" dirty="0"/>
              <a:t>KOBIS d.o.o. Zagreb</a:t>
            </a:r>
          </a:p>
          <a:p>
            <a:r>
              <a:rPr lang="hr-HR" sz="1600" dirty="0"/>
              <a:t>Anton Paar d.o.o. Zagreb</a:t>
            </a:r>
          </a:p>
          <a:p>
            <a:r>
              <a:rPr lang="hr-HR" sz="1600" dirty="0"/>
              <a:t>Mettler Toledo d.o.o. Zagreb</a:t>
            </a:r>
          </a:p>
          <a:p>
            <a:r>
              <a:rPr lang="hr-HR" sz="1600" dirty="0"/>
              <a:t>Donau Lab d.o.o. Ljubljana</a:t>
            </a:r>
          </a:p>
          <a:p>
            <a:r>
              <a:rPr lang="hr-HR" sz="1600" dirty="0"/>
              <a:t>Merel d.o.o. Ljubljana</a:t>
            </a:r>
          </a:p>
          <a:p>
            <a:r>
              <a:rPr lang="hr-HR" sz="1600" dirty="0"/>
              <a:t>Ru-Ve d.o.o. Zagreb</a:t>
            </a:r>
          </a:p>
          <a:p>
            <a:r>
              <a:rPr lang="hr-HR" sz="1600" dirty="0"/>
              <a:t>AnAs – analytical assistance, Zagreb</a:t>
            </a:r>
          </a:p>
          <a:p>
            <a:endParaRPr lang="hr-HR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131256" y="951221"/>
            <a:ext cx="581890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/>
              <a:t>IUPAC – International Union for Pure and Applied Chemistry</a:t>
            </a:r>
          </a:p>
          <a:p>
            <a:r>
              <a:rPr lang="hr-HR" sz="1600"/>
              <a:t>EuCheMS – European Chemical Sciences</a:t>
            </a:r>
          </a:p>
          <a:p>
            <a:r>
              <a:rPr lang="hr-HR" sz="1600"/>
              <a:t>Foundation of the Croatian academy of sciences and arts, Zagreb</a:t>
            </a:r>
          </a:p>
          <a:p>
            <a:r>
              <a:rPr lang="hr-HR" sz="1600"/>
              <a:t>KEFO d.o.o. Sisak</a:t>
            </a:r>
          </a:p>
          <a:p>
            <a:r>
              <a:rPr lang="hr-HR" sz="1600"/>
              <a:t>Renacon d.o.o. Zagreb</a:t>
            </a:r>
          </a:p>
          <a:p>
            <a:r>
              <a:rPr lang="hr-HR" sz="1600"/>
              <a:t>Kemolab d.o.o. Zagreb</a:t>
            </a:r>
          </a:p>
          <a:p>
            <a:r>
              <a:rPr lang="hr-HR" sz="1600"/>
              <a:t>Ohm Lab d.o.o. Zagreb</a:t>
            </a:r>
          </a:p>
          <a:p>
            <a:r>
              <a:rPr lang="hr-HR" sz="1600"/>
              <a:t>PRIMALAB d.o.o. Zagreb</a:t>
            </a:r>
          </a:p>
          <a:p>
            <a:r>
              <a:rPr lang="hr-HR" sz="1600"/>
              <a:t>LKB Excellence in Routine and Research</a:t>
            </a:r>
          </a:p>
          <a:p>
            <a:r>
              <a:rPr lang="hr-HR" sz="1600"/>
              <a:t>Školska knjiga d.d. Zagreb</a:t>
            </a:r>
          </a:p>
          <a:p>
            <a:r>
              <a:rPr lang="hr-HR" sz="1600"/>
              <a:t>InSolido Technologies j.d.o.o. Zagreb</a:t>
            </a:r>
          </a:p>
          <a:p>
            <a:r>
              <a:rPr lang="hr-HR" sz="1600"/>
              <a:t>SCIEX</a:t>
            </a:r>
          </a:p>
          <a:p>
            <a:r>
              <a:rPr lang="hr-HR" sz="1600"/>
              <a:t>Dept. of Chemistry, Faculty of Sciences, UniZg</a:t>
            </a:r>
          </a:p>
          <a:p>
            <a:r>
              <a:rPr lang="hr-HR" sz="1600"/>
              <a:t>Ruđer Bošković Institut, Zagreb</a:t>
            </a:r>
          </a:p>
          <a:p>
            <a:r>
              <a:rPr lang="hr-HR" sz="1600"/>
              <a:t>Shimadzu Croatia d.o.o.</a:t>
            </a:r>
          </a:p>
          <a:p>
            <a:r>
              <a:rPr lang="hr-HR" sz="1600"/>
              <a:t>CAC– Croatian Association of Crystallographers, ZG</a:t>
            </a:r>
          </a:p>
          <a:p>
            <a:r>
              <a:rPr lang="hr-HR" sz="1600"/>
              <a:t>Hempel d.o.o.</a:t>
            </a:r>
          </a:p>
          <a:p>
            <a:r>
              <a:rPr lang="hr-HR" sz="1600"/>
              <a:t>Institute of Agriculture and Tourism, Poreč</a:t>
            </a:r>
          </a:p>
          <a:p>
            <a:r>
              <a:rPr lang="hr-HR" sz="1600"/>
              <a:t>Tourist board of the city of Poreč</a:t>
            </a:r>
          </a:p>
          <a:p>
            <a:r>
              <a:rPr lang="hr-HR" sz="1600"/>
              <a:t>HSM Informatika, Zagreb</a:t>
            </a:r>
          </a:p>
          <a:p>
            <a:r>
              <a:rPr lang="hr-HR" sz="1600"/>
              <a:t>Alfa d.d., Zagreb</a:t>
            </a:r>
          </a:p>
          <a:p>
            <a:r>
              <a:rPr lang="hr-HR" sz="1600"/>
              <a:t>Profil Klett d.o.o., Zagreb</a:t>
            </a:r>
          </a:p>
          <a:p>
            <a:r>
              <a:rPr lang="hr-HR" sz="1600"/>
              <a:t>Spektar travel</a:t>
            </a:r>
            <a:endParaRPr lang="hr-HR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7169" y="301649"/>
            <a:ext cx="1597351" cy="1657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090" y="2023427"/>
            <a:ext cx="3890855" cy="2592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0090" y="5006340"/>
            <a:ext cx="4053085" cy="1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7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6475"/>
            <a:ext cx="11874927" cy="4418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Box 1"/>
          <p:cNvSpPr txBox="1"/>
          <p:nvPr/>
        </p:nvSpPr>
        <p:spPr>
          <a:xfrm>
            <a:off x="435414" y="339799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Posterske nagrade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414" y="906431"/>
            <a:ext cx="836455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b="1" u="sng" dirty="0"/>
              <a:t>Kemija</a:t>
            </a:r>
            <a:r>
              <a:rPr lang="hr-HR" b="1" dirty="0"/>
              <a:t>:</a:t>
            </a:r>
            <a:r>
              <a:rPr lang="hr-HR" dirty="0"/>
              <a:t> </a:t>
            </a:r>
            <a:r>
              <a:rPr lang="hr-HR" b="1" dirty="0"/>
              <a:t>Igor Živković, PMF, SuZg</a:t>
            </a:r>
            <a:r>
              <a:rPr lang="hr-HR" dirty="0"/>
              <a:t> </a:t>
            </a:r>
          </a:p>
          <a:p>
            <a:pPr lvl="0"/>
            <a:r>
              <a:rPr lang="hr-HR" i="1" dirty="0"/>
              <a:t>Isključenje pripadnog supstrata iz korektivnog mehanizma leucil-tRNA-sintetaze</a:t>
            </a:r>
            <a:r>
              <a:rPr lang="hr-HR" dirty="0"/>
              <a:t> </a:t>
            </a:r>
            <a:br>
              <a:rPr lang="hr-HR" dirty="0"/>
            </a:br>
            <a:r>
              <a:rPr lang="hr-HR" sz="1600" b="1" i="1" dirty="0"/>
              <a:t>autori:</a:t>
            </a:r>
            <a:r>
              <a:rPr lang="hr-HR" sz="1600" dirty="0"/>
              <a:t> Igor Živković, Morana Dulić, Nevena Cvetešić, Branimir Bertoša, Ita Gruić Sovulj;</a:t>
            </a:r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b="1" u="sng" dirty="0"/>
              <a:t>Kemijsko i biokemijsko inženjerstvo</a:t>
            </a:r>
            <a:r>
              <a:rPr lang="hr-HR" b="1" dirty="0"/>
              <a:t>: Monika Šabić, FKIT, SuZg </a:t>
            </a:r>
          </a:p>
          <a:p>
            <a:pPr lvl="0"/>
            <a:r>
              <a:rPr lang="hr-HR" i="1" dirty="0" err="1"/>
              <a:t>Biosorpcija</a:t>
            </a:r>
            <a:r>
              <a:rPr lang="hr-HR" i="1" dirty="0"/>
              <a:t> i biorazgradnja ugljikovih spojeva iz farmaceutske </a:t>
            </a:r>
          </a:p>
          <a:p>
            <a:pPr lvl="0"/>
            <a:r>
              <a:rPr lang="hr-HR" i="1" dirty="0"/>
              <a:t>industrijske otpadne vode</a:t>
            </a:r>
            <a:r>
              <a:rPr lang="hr-HR" dirty="0"/>
              <a:t> </a:t>
            </a:r>
          </a:p>
          <a:p>
            <a:pPr lvl="0"/>
            <a:r>
              <a:rPr lang="hr-HR" sz="1600" b="1" i="1" dirty="0"/>
              <a:t>autori:</a:t>
            </a:r>
            <a:r>
              <a:rPr lang="hr-HR" sz="1600" dirty="0"/>
              <a:t> Monika Šabić, Nikolina Janton, Marija Vuković Domanovac, Ernest Meštrović;</a:t>
            </a:r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b="1" u="sng" dirty="0"/>
              <a:t>Materijali</a:t>
            </a:r>
            <a:r>
              <a:rPr lang="hr-HR" b="1" dirty="0"/>
              <a:t>: Nives Matijaković, IRB, Zagreb </a:t>
            </a:r>
          </a:p>
          <a:p>
            <a:pPr lvl="0"/>
            <a:r>
              <a:rPr lang="hr-HR" i="1" dirty="0"/>
              <a:t>Sinteza uniformnog pločastog {001} kalcitnog kristalnog sjemena</a:t>
            </a:r>
            <a:r>
              <a:rPr lang="hr-HR" dirty="0"/>
              <a:t> </a:t>
            </a:r>
          </a:p>
          <a:p>
            <a:pPr lvl="0"/>
            <a:r>
              <a:rPr lang="hr-HR" sz="1600" b="1" i="1" dirty="0"/>
              <a:t>autori:</a:t>
            </a:r>
            <a:r>
              <a:rPr lang="hr-HR" sz="1600" dirty="0"/>
              <a:t> Nives Matijaković, Michela Reggi, Giuseppe Falini, Damir Kralj;</a:t>
            </a:r>
          </a:p>
          <a:p>
            <a:pPr lvl="0"/>
            <a:endParaRPr lang="hr-HR" sz="1600" dirty="0"/>
          </a:p>
          <a:p>
            <a:pPr lvl="0"/>
            <a:endParaRPr lang="hr-HR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b="1" u="sng" dirty="0"/>
              <a:t>Zaštita okoliša</a:t>
            </a:r>
            <a:r>
              <a:rPr lang="hr-HR" b="1" dirty="0"/>
              <a:t>: Maja Zebić Avdičević, FSB, SuZg </a:t>
            </a:r>
          </a:p>
          <a:p>
            <a:pPr lvl="0"/>
            <a:r>
              <a:rPr lang="hr-HR" i="1" dirty="0"/>
              <a:t>Ispitivanje radnih karakteristika polimernih i keramičkih membrana pri obradi otpadne vode iz procesa bojenja tekstila </a:t>
            </a:r>
          </a:p>
          <a:p>
            <a:pPr lvl="0"/>
            <a:r>
              <a:rPr lang="hr-HR" sz="1600" b="1" i="1" dirty="0"/>
              <a:t>autori:</a:t>
            </a:r>
            <a:r>
              <a:rPr lang="hr-HR" sz="1600" dirty="0"/>
              <a:t> Maja Zebić Avdičević, Slaven Dobrović, Krešimir Košutić</a:t>
            </a:r>
          </a:p>
          <a:p>
            <a:endParaRPr lang="hr-HR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8721" y="214018"/>
            <a:ext cx="1579419" cy="1638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747" y="2490606"/>
            <a:ext cx="4333393" cy="28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39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66475"/>
            <a:ext cx="11874927" cy="4418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756160" y="1539851"/>
            <a:ext cx="9660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u="sng" dirty="0"/>
              <a:t>Kemija</a:t>
            </a:r>
            <a:r>
              <a:rPr lang="hr-HR" b="1" dirty="0"/>
              <a:t>: Anamarija Stanković, Odjel za kemiju Sveučilišta JJS, Osijek</a:t>
            </a:r>
            <a:r>
              <a:rPr lang="hr-HR" dirty="0"/>
              <a:t> </a:t>
            </a:r>
          </a:p>
          <a:p>
            <a:r>
              <a:rPr lang="hr-HR" i="1" dirty="0"/>
              <a:t>Utjecaj aminokiselina relevantnih za patološku </a:t>
            </a:r>
            <a:r>
              <a:rPr lang="hr-HR" i="1" dirty="0" err="1"/>
              <a:t>biomineralizaciju</a:t>
            </a:r>
            <a:r>
              <a:rPr lang="hr-HR" i="1" dirty="0"/>
              <a:t> </a:t>
            </a:r>
          </a:p>
          <a:p>
            <a:r>
              <a:rPr lang="hr-HR" i="1" dirty="0"/>
              <a:t>na taloženje kalcijeva </a:t>
            </a:r>
            <a:r>
              <a:rPr lang="hr-HR" i="1" dirty="0" err="1"/>
              <a:t>oksalata</a:t>
            </a:r>
            <a:r>
              <a:rPr lang="hr-HR" i="1" dirty="0"/>
              <a:t> </a:t>
            </a:r>
            <a:r>
              <a:rPr lang="hr-HR" i="1" dirty="0" err="1"/>
              <a:t>monohidrata</a:t>
            </a:r>
            <a:endParaRPr lang="hr-HR" dirty="0"/>
          </a:p>
          <a:p>
            <a:r>
              <a:rPr lang="hr-HR" sz="1600" b="1" i="1" dirty="0"/>
              <a:t>autori:</a:t>
            </a:r>
            <a:r>
              <a:rPr lang="hr-HR" sz="1600" dirty="0"/>
              <a:t> Anamarija Stanković, Jasminka Kontrec, Branka Njegić Džakula, </a:t>
            </a:r>
          </a:p>
          <a:p>
            <a:r>
              <a:rPr lang="hr-HR" sz="1600" dirty="0" err="1"/>
              <a:t>Nadica</a:t>
            </a:r>
            <a:r>
              <a:rPr lang="hr-HR" sz="1600" dirty="0"/>
              <a:t> Maltar Strmečki, Daniel Mark, Lyons, Berislav Marković, Damir Kralj</a:t>
            </a:r>
            <a:endParaRPr lang="hr-HR" dirty="0"/>
          </a:p>
          <a:p>
            <a:pPr lvl="0"/>
            <a:endParaRPr lang="hr-HR" b="1" dirty="0"/>
          </a:p>
          <a:p>
            <a:pPr lvl="0"/>
            <a:endParaRPr lang="hr-HR" b="1" dirty="0"/>
          </a:p>
          <a:p>
            <a:pPr lvl="0"/>
            <a:endParaRPr lang="hr-HR" b="1" dirty="0"/>
          </a:p>
          <a:p>
            <a:pPr lvl="0"/>
            <a:endParaRPr lang="hr-HR" b="1" dirty="0"/>
          </a:p>
          <a:p>
            <a:pPr lvl="0"/>
            <a:endParaRPr lang="hr-HR" b="1" dirty="0"/>
          </a:p>
        </p:txBody>
      </p:sp>
      <p:sp>
        <p:nvSpPr>
          <p:cNvPr id="9" name="Rectangle 8"/>
          <p:cNvSpPr/>
          <p:nvPr/>
        </p:nvSpPr>
        <p:spPr>
          <a:xfrm>
            <a:off x="824563" y="1170519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PMF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4563" y="3571177"/>
            <a:ext cx="108921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b="1" u="sng" dirty="0"/>
              <a:t>Strukturna kemija, strukturna biologija ili znanost o materijalima</a:t>
            </a:r>
            <a:r>
              <a:rPr lang="hr-HR" b="1" dirty="0"/>
              <a:t>: Katarina Lisac, PMF, SuZg</a:t>
            </a:r>
          </a:p>
          <a:p>
            <a:pPr lvl="0"/>
            <a:r>
              <a:rPr lang="hr-HR" i="1" dirty="0" err="1"/>
              <a:t>Supramolekulska</a:t>
            </a:r>
            <a:r>
              <a:rPr lang="hr-HR" i="1" dirty="0"/>
              <a:t> arhitektura kokristala povezanih </a:t>
            </a:r>
            <a:r>
              <a:rPr lang="hr-HR" i="1" dirty="0" err="1"/>
              <a:t>halogenskom</a:t>
            </a:r>
            <a:r>
              <a:rPr lang="hr-HR" i="1" dirty="0"/>
              <a:t> </a:t>
            </a:r>
          </a:p>
          <a:p>
            <a:pPr lvl="0"/>
            <a:r>
              <a:rPr lang="hr-HR" i="1" dirty="0"/>
              <a:t>vezom koji sadrže CoCl</a:t>
            </a:r>
            <a:r>
              <a:rPr lang="hr-HR" i="1" baseline="-25000" dirty="0"/>
              <a:t>2</a:t>
            </a:r>
            <a:r>
              <a:rPr lang="hr-HR" i="1" dirty="0"/>
              <a:t>L</a:t>
            </a:r>
            <a:r>
              <a:rPr lang="hr-HR" i="1" baseline="-25000" dirty="0"/>
              <a:t>2</a:t>
            </a:r>
            <a:r>
              <a:rPr lang="hr-HR" i="1" dirty="0"/>
              <a:t> metalo-organske jedinice</a:t>
            </a:r>
            <a:endParaRPr lang="hr-HR" dirty="0"/>
          </a:p>
          <a:p>
            <a:pPr lvl="0"/>
            <a:r>
              <a:rPr lang="hr-HR" sz="1600" b="1" i="1" dirty="0"/>
              <a:t>autori:</a:t>
            </a:r>
            <a:r>
              <a:rPr lang="hr-HR" sz="1600" dirty="0"/>
              <a:t> Katarina Lisac i Dominik Cinčić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832578" y="3127387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002060"/>
                </a:solidFill>
              </a:rPr>
              <a:t>HUK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8721" y="214018"/>
            <a:ext cx="1579419" cy="16385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916" y="346667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Posterske nagrade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017" y="4301925"/>
            <a:ext cx="3391137" cy="22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708" y="4166250"/>
            <a:ext cx="9391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Prvonagrađeno grafičko rješenje (logotip) 25HSKIKI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Nikolina Stipaničev</a:t>
            </a:r>
            <a:r>
              <a:rPr lang="hr-HR" sz="2400" dirty="0"/>
              <a:t>, </a:t>
            </a:r>
            <a:r>
              <a:rPr lang="hr-HR" sz="2400" b="1" dirty="0"/>
              <a:t>FKIT, SuZg</a:t>
            </a:r>
            <a:r>
              <a:rPr lang="hr-HR" sz="3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7708" y="1008699"/>
            <a:ext cx="93917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Nagrada za organsku kemiju „Vladimir Prelog”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/>
              <a:t>dr. sc. Vjekoslav Štrukil, IRB, Zagreb </a:t>
            </a:r>
            <a:endParaRPr lang="hr-HR" sz="3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0991" y="1394768"/>
            <a:ext cx="4191753" cy="2557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66475"/>
            <a:ext cx="12192000" cy="4418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1623" y="4902815"/>
            <a:ext cx="1686710" cy="1749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916" y="346667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Nagrade</a:t>
            </a:r>
          </a:p>
        </p:txBody>
      </p:sp>
    </p:spTree>
    <p:extLst>
      <p:ext uri="{BB962C8B-B14F-4D97-AF65-F5344CB8AC3E}">
        <p14:creationId xmlns:p14="http://schemas.microsoft.com/office/powerpoint/2010/main" val="114286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6475"/>
            <a:ext cx="11874927" cy="441857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lumMod val="45000"/>
                  <a:lumOff val="55000"/>
                </a:schemeClr>
              </a:gs>
              <a:gs pos="5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8721" y="214018"/>
            <a:ext cx="1579419" cy="1638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916" y="346667"/>
            <a:ext cx="4310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Društvena događanja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510">
            <a:off x="938746" y="3301843"/>
            <a:ext cx="2655658" cy="1769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457">
            <a:off x="6348263" y="2949457"/>
            <a:ext cx="2738863" cy="18249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17" y="3100723"/>
            <a:ext cx="2720514" cy="1812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206" y="2833891"/>
            <a:ext cx="3203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133A"/>
                </a:solidFill>
              </a:rPr>
              <a:t>Studentsko druženje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997" y="5170011"/>
            <a:ext cx="3203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133A"/>
                </a:solidFill>
              </a:rPr>
              <a:t>Svečana večera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5207" y="1004099"/>
            <a:ext cx="4427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00133A"/>
                </a:solidFill>
              </a:rPr>
              <a:t>Svečanost otvorenja Skupa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0585">
            <a:off x="1102395" y="5498443"/>
            <a:ext cx="1889201" cy="1258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8698" y="5057722"/>
            <a:ext cx="2843922" cy="1737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00">
            <a:off x="6621651" y="5068960"/>
            <a:ext cx="2523199" cy="16812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879" y="5228782"/>
            <a:ext cx="2280514" cy="1519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951">
            <a:off x="9204470" y="3382123"/>
            <a:ext cx="2071148" cy="13800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28" y="952567"/>
            <a:ext cx="2677842" cy="17843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73" y="928601"/>
            <a:ext cx="2713720" cy="18082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00" y="1423066"/>
            <a:ext cx="2035818" cy="1356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192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655</Words>
  <Application>Microsoft Office PowerPoint</Application>
  <PresentationFormat>Widescreen</PresentationFormat>
  <Paragraphs>166</Paragraphs>
  <Slides>13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25. HSKIKI</dc:title>
  <dc:creator>Marijana</dc:creator>
  <cp:lastModifiedBy>Danijel Namjesnik</cp:lastModifiedBy>
  <cp:revision>93</cp:revision>
  <cp:lastPrinted>2016-02-17T09:01:02Z</cp:lastPrinted>
  <dcterms:created xsi:type="dcterms:W3CDTF">2016-02-16T17:15:54Z</dcterms:created>
  <dcterms:modified xsi:type="dcterms:W3CDTF">2018-09-07T19:11:29Z</dcterms:modified>
</cp:coreProperties>
</file>